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A982B-F323-4843-BCA7-E9A7CD91B87E}" type="datetimeFigureOut">
              <a:rPr lang="en-US" smtClean="0"/>
              <a:pPr/>
              <a:t>2/22/2013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52857D-6DE4-439F-9150-977DCE3D6A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852857D-6DE4-439F-9150-977DCE3D6AB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52857D-6DE4-439F-9150-977DCE3D6AB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53087B-DBAB-4106-BA99-123BB214F516}" type="datetimeFigureOut">
              <a:rPr lang="en-US" smtClean="0"/>
              <a:pPr/>
              <a:t>2/22/2013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4DEE13-77B0-4215-86D1-B4B0D167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53087B-DBAB-4106-BA99-123BB214F516}"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53087B-DBAB-4106-BA99-123BB214F516}"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53087B-DBAB-4106-BA99-123BB214F516}"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53087B-DBAB-4106-BA99-123BB214F516}"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DEE13-77B0-4215-86D1-B4B0D167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53087B-DBAB-4106-BA99-123BB214F516}" type="datetimeFigureOut">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53087B-DBAB-4106-BA99-123BB214F516}" type="datetimeFigureOut">
              <a:rPr lang="en-US" smtClean="0"/>
              <a:pPr/>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53087B-DBAB-4106-BA99-123BB214F516}" type="datetimeFigureOut">
              <a:rPr lang="en-US" smtClean="0"/>
              <a:pPr/>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3087B-DBAB-4106-BA99-123BB214F516}" type="datetimeFigureOut">
              <a:rPr lang="en-US" smtClean="0"/>
              <a:pPr/>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53087B-DBAB-4106-BA99-123BB214F516}" type="datetimeFigureOut">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DEE13-77B0-4215-86D1-B4B0D16712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53087B-DBAB-4106-BA99-123BB214F516}" type="datetimeFigureOut">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4DEE13-77B0-4215-86D1-B4B0D16712B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53087B-DBAB-4106-BA99-123BB214F516}" type="datetimeFigureOut">
              <a:rPr lang="en-US" smtClean="0"/>
              <a:pPr/>
              <a:t>2/22/2013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4DEE13-77B0-4215-86D1-B4B0D16712B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lbertabicycle.ab.ca/regulat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b="1" dirty="0" smtClean="0">
                <a:ln w="10541" cmpd="sng">
                  <a:solidFill>
                    <a:srgbClr val="7D7D7D">
                      <a:tint val="100000"/>
                      <a:shade val="100000"/>
                      <a:satMod val="110000"/>
                    </a:srgbClr>
                  </a:solidFill>
                  <a:prstDash val="solid"/>
                </a:ln>
                <a:solidFill>
                  <a:sysClr val="windowText" lastClr="000000"/>
                </a:solidFill>
              </a:rPr>
              <a:t>2013 Presidents’ Meeting</a:t>
            </a:r>
            <a:endParaRPr lang="en-US" b="1" dirty="0">
              <a:ln w="10541" cmpd="sng">
                <a:solidFill>
                  <a:srgbClr val="7D7D7D">
                    <a:tint val="100000"/>
                    <a:shade val="100000"/>
                    <a:satMod val="110000"/>
                  </a:srgbClr>
                </a:solidFill>
                <a:prstDash val="solid"/>
              </a:ln>
              <a:solidFill>
                <a:sysClr val="windowText" lastClr="000000"/>
              </a:solidFill>
            </a:endParaRPr>
          </a:p>
        </p:txBody>
      </p:sp>
      <p:pic>
        <p:nvPicPr>
          <p:cNvPr id="12292" name="Picture 4" descr="http://www.sjsd.net/%7Egfishersmith/S01965745.1/cycling%20icon.jpg"/>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304800" y="381000"/>
            <a:ext cx="2133600" cy="1828800"/>
          </a:xfrm>
          <a:prstGeom prst="rect">
            <a:avLst/>
          </a:prstGeom>
          <a:noFill/>
        </p:spPr>
      </p:pic>
      <p:pic>
        <p:nvPicPr>
          <p:cNvPr id="6" name="Picture 5" descr="ABA logo.jpg"/>
          <p:cNvPicPr>
            <a:picLocks noChangeAspect="1"/>
          </p:cNvPicPr>
          <p:nvPr/>
        </p:nvPicPr>
        <p:blipFill>
          <a:blip r:embed="rId4" cstate="print">
            <a:clrChange>
              <a:clrFrom>
                <a:srgbClr val="FFFFFF"/>
              </a:clrFrom>
              <a:clrTo>
                <a:srgbClr val="FFFFFF">
                  <a:alpha val="0"/>
                </a:srgbClr>
              </a:clrTo>
            </a:clrChange>
          </a:blip>
          <a:stretch>
            <a:fillRect/>
          </a:stretch>
        </p:blipFill>
        <p:spPr>
          <a:xfrm>
            <a:off x="838200" y="5943600"/>
            <a:ext cx="1243013" cy="685800"/>
          </a:xfrm>
          <a:prstGeom prst="rect">
            <a:avLst/>
          </a:prstGeom>
        </p:spPr>
      </p:pic>
      <p:pic>
        <p:nvPicPr>
          <p:cNvPr id="26626" name="Picture 2" descr="http://www.cyclingcanada.ca/wp-content/uploads/2012/05/ccc_logo_sm1-601x350.jpg"/>
          <p:cNvPicPr>
            <a:picLocks noChangeAspect="1" noChangeArrowheads="1"/>
          </p:cNvPicPr>
          <p:nvPr/>
        </p:nvPicPr>
        <p:blipFill>
          <a:blip r:embed="rId5" cstate="print">
            <a:clrChange>
              <a:clrFrom>
                <a:srgbClr val="FAFAFA"/>
              </a:clrFrom>
              <a:clrTo>
                <a:srgbClr val="FAFAFA">
                  <a:alpha val="0"/>
                </a:srgbClr>
              </a:clrTo>
            </a:clrChange>
          </a:blip>
          <a:srcRect/>
          <a:stretch>
            <a:fillRect/>
          </a:stretch>
        </p:blipFill>
        <p:spPr bwMode="auto">
          <a:xfrm>
            <a:off x="6400800" y="5715000"/>
            <a:ext cx="1685957" cy="980981"/>
          </a:xfrm>
          <a:prstGeom prst="rect">
            <a:avLst/>
          </a:prstGeom>
          <a:noFill/>
        </p:spPr>
      </p:pic>
      <p:pic>
        <p:nvPicPr>
          <p:cNvPr id="26628" name="Picture 4" descr="Horiz Color.jpg"/>
          <p:cNvPicPr>
            <a:picLocks noChangeAspect="1" noChangeArrowheads="1"/>
          </p:cNvPicPr>
          <p:nvPr/>
        </p:nvPicPr>
        <p:blipFill>
          <a:blip r:embed="rId6"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2438400" y="5467349"/>
            <a:ext cx="3733800" cy="1390651"/>
          </a:xfrm>
          <a:prstGeom prst="rect">
            <a:avLst/>
          </a:prstGeom>
          <a:noFill/>
        </p:spPr>
      </p:pic>
      <p:pic>
        <p:nvPicPr>
          <p:cNvPr id="26630" name="Picture 6" descr="http://www.st-michaels-ce45.lancsngfl.ac.uk/images/library/300px-Cycling_%28road%29_pictogram.svg"/>
          <p:cNvPicPr>
            <a:picLocks noChangeAspect="1" noChangeArrowheads="1"/>
          </p:cNvPicPr>
          <p:nvPr/>
        </p:nvPicPr>
        <p:blipFill>
          <a:blip r:embed="rId7" cstate="print"/>
          <a:srcRect/>
          <a:stretch>
            <a:fillRect/>
          </a:stretch>
        </p:blipFill>
        <p:spPr bwMode="auto">
          <a:xfrm>
            <a:off x="5715000" y="228600"/>
            <a:ext cx="2133600" cy="2133600"/>
          </a:xfrm>
          <a:prstGeom prst="rect">
            <a:avLst/>
          </a:prstGeom>
          <a:noFill/>
        </p:spPr>
      </p:pic>
      <p:pic>
        <p:nvPicPr>
          <p:cNvPr id="26632" name="Picture 8" descr="http://nwscycling.com/wp-content/uploads/2012/06/cycling.png"/>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457200" y="4038600"/>
            <a:ext cx="2129336" cy="1371600"/>
          </a:xfrm>
          <a:prstGeom prst="rect">
            <a:avLst/>
          </a:prstGeom>
          <a:noFill/>
        </p:spPr>
      </p:pic>
      <p:pic>
        <p:nvPicPr>
          <p:cNvPr id="26634" name="Picture 10" descr="https://encrypted-tbn3.gstatic.com/images?q=tbn:ANd9GcSD_8teyLfH_Rt-bqPBnyAap85dj6kDiyB1AL4raA7XDDzEX2rPbw"/>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867400" y="3657600"/>
            <a:ext cx="1752600" cy="2266481"/>
          </a:xfrm>
          <a:prstGeom prst="rect">
            <a:avLst/>
          </a:prstGeom>
          <a:noFill/>
        </p:spPr>
      </p:pic>
      <p:pic>
        <p:nvPicPr>
          <p:cNvPr id="26636" name="Picture 12" descr="http://www.transportdebate.co.uk/wp-content/uploads/2012/05/12550943772145388634Olympic_sports_Cycling_BMX_pictogram.svg_.hi_.png"/>
          <p:cNvPicPr>
            <a:picLocks noChangeAspect="1" noChangeArrowheads="1"/>
          </p:cNvPicPr>
          <p:nvPr/>
        </p:nvPicPr>
        <p:blipFill>
          <a:blip r:embed="rId10" cstate="print">
            <a:grayscl/>
          </a:blip>
          <a:srcRect/>
          <a:stretch>
            <a:fillRect/>
          </a:stretch>
        </p:blipFill>
        <p:spPr bwMode="auto">
          <a:xfrm>
            <a:off x="2895600" y="457200"/>
            <a:ext cx="2127780" cy="1981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LTAD &amp; NCCP</a:t>
            </a:r>
            <a:endParaRPr lang="en-US" dirty="0"/>
          </a:p>
        </p:txBody>
      </p:sp>
      <p:sp>
        <p:nvSpPr>
          <p:cNvPr id="3" name="Content Placeholder 2"/>
          <p:cNvSpPr>
            <a:spLocks noGrp="1"/>
          </p:cNvSpPr>
          <p:nvPr>
            <p:ph idx="1"/>
          </p:nvPr>
        </p:nvSpPr>
        <p:spPr/>
        <p:txBody>
          <a:bodyPr/>
          <a:lstStyle/>
          <a:p>
            <a:pPr>
              <a:buNone/>
            </a:pPr>
            <a:r>
              <a:rPr lang="en-US" dirty="0" smtClean="0"/>
              <a:t>Encourage clubs to have a trained NCCP coach</a:t>
            </a:r>
          </a:p>
          <a:p>
            <a:pPr>
              <a:buNone/>
            </a:pPr>
            <a:r>
              <a:rPr lang="en-US" dirty="0" smtClean="0"/>
              <a:t>Not a requirement but a risk management tool</a:t>
            </a:r>
          </a:p>
          <a:p>
            <a:pPr>
              <a:buNone/>
            </a:pPr>
            <a:r>
              <a:rPr lang="en-US" dirty="0" smtClean="0"/>
              <a:t>Regarded as one of the leading coach training programs in the world</a:t>
            </a:r>
          </a:p>
          <a:p>
            <a:pPr>
              <a:buNone/>
            </a:pPr>
            <a:r>
              <a:rPr lang="en-US" dirty="0" smtClean="0"/>
              <a:t>LTAD= Long Term Athlete Development</a:t>
            </a:r>
          </a:p>
          <a:p>
            <a:pPr>
              <a:buNone/>
            </a:pPr>
            <a:r>
              <a:rPr lang="en-US" dirty="0" smtClean="0"/>
              <a:t>Philosophy developed by prominent Canadian sport leaders</a:t>
            </a:r>
          </a:p>
          <a:p>
            <a:pPr>
              <a:buNone/>
            </a:pPr>
            <a:r>
              <a:rPr lang="en-US" dirty="0" smtClean="0"/>
              <a:t>Currently working on an LTAD implementation plan led by Phil Abbott, ABA Provincial Head Coach</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fontScale="90000"/>
          </a:bodyPr>
          <a:lstStyle/>
          <a:p>
            <a:pPr lvl="0"/>
            <a:r>
              <a:rPr lang="en-US" dirty="0" smtClean="0"/>
              <a:t/>
            </a:r>
            <a:br>
              <a:rPr lang="en-US" dirty="0" smtClean="0"/>
            </a:br>
            <a:r>
              <a:rPr lang="en-US" dirty="0" smtClean="0"/>
              <a:t/>
            </a:r>
            <a:br>
              <a:rPr lang="en-US" dirty="0" smtClean="0"/>
            </a:br>
            <a:r>
              <a:rPr lang="en-US" dirty="0" smtClean="0"/>
              <a:t/>
            </a:r>
            <a:br>
              <a:rPr lang="en-US" dirty="0" smtClean="0"/>
            </a:br>
            <a:r>
              <a:rPr lang="en-US" dirty="0" smtClean="0"/>
              <a:t>ABA Strategic Plan 2013 – 2017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New strategic plan being created by the Board of Directors.</a:t>
            </a:r>
          </a:p>
          <a:p>
            <a:pPr>
              <a:buNone/>
            </a:pPr>
            <a:r>
              <a:rPr lang="en-US" dirty="0" smtClean="0"/>
              <a:t>Will be released in early April.</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ctr"/>
            <a:endParaRPr lang="en-US" dirty="0" smtClean="0"/>
          </a:p>
          <a:p>
            <a:pPr algn="ctr"/>
            <a:endParaRPr lang="en-US" dirty="0" smtClean="0"/>
          </a:p>
          <a:p>
            <a:pPr algn="ctr"/>
            <a:endParaRPr lang="en-US" dirty="0" smtClean="0"/>
          </a:p>
          <a:p>
            <a:pPr algn="ctr">
              <a:buNone/>
            </a:pPr>
            <a:endParaRPr lang="en-US" dirty="0" smtClean="0"/>
          </a:p>
          <a:p>
            <a:pPr algn="ctr">
              <a:buNone/>
            </a:pPr>
            <a:r>
              <a:rPr lang="en-US" sz="3200" dirty="0" smtClean="0"/>
              <a:t>QUESTIONS?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a:t>
            </a:r>
            <a:endParaRPr lang="en-US" dirty="0"/>
          </a:p>
        </p:txBody>
      </p:sp>
      <p:sp>
        <p:nvSpPr>
          <p:cNvPr id="3" name="Content Placeholder 2"/>
          <p:cNvSpPr>
            <a:spLocks noGrp="1"/>
          </p:cNvSpPr>
          <p:nvPr>
            <p:ph idx="1"/>
          </p:nvPr>
        </p:nvSpPr>
        <p:spPr>
          <a:xfrm>
            <a:off x="152400" y="1600200"/>
            <a:ext cx="8991600" cy="4525963"/>
          </a:xfrm>
        </p:spPr>
        <p:txBody>
          <a:bodyPr/>
          <a:lstStyle/>
          <a:p>
            <a:endParaRPr lang="en-US" dirty="0" smtClean="0"/>
          </a:p>
          <a:p>
            <a:pPr>
              <a:buNone/>
            </a:pPr>
            <a:endParaRPr lang="en-US" dirty="0" smtClean="0"/>
          </a:p>
          <a:p>
            <a:r>
              <a:rPr lang="en-US" dirty="0" smtClean="0"/>
              <a:t>New Broker and Underwriter for 2013</a:t>
            </a:r>
          </a:p>
          <a:p>
            <a:r>
              <a:rPr lang="en-US" dirty="0" smtClean="0"/>
              <a:t>Insurance rate increase of 20%</a:t>
            </a:r>
          </a:p>
          <a:p>
            <a:r>
              <a:rPr lang="en-US" dirty="0" smtClean="0"/>
              <a:t>ABA is required to have on file a list of ALL club activities</a:t>
            </a:r>
          </a:p>
          <a:p>
            <a:pPr algn="ctr">
              <a:buNone/>
            </a:pPr>
            <a:endParaRPr lang="en-US" sz="2800" b="1" i="1" dirty="0" smtClean="0"/>
          </a:p>
          <a:p>
            <a:pPr algn="ctr">
              <a:buNone/>
            </a:pPr>
            <a:r>
              <a:rPr lang="en-US" sz="2800" b="1" i="1" dirty="0" smtClean="0"/>
              <a:t>If the ABA does not know about it, it’s not considered sanctioned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Insurance</a:t>
            </a:r>
            <a:endParaRPr lang="en-US" dirty="0"/>
          </a:p>
        </p:txBody>
      </p:sp>
      <p:sp>
        <p:nvSpPr>
          <p:cNvPr id="3" name="Content Placeholder 2"/>
          <p:cNvSpPr>
            <a:spLocks noGrp="1"/>
          </p:cNvSpPr>
          <p:nvPr>
            <p:ph idx="1"/>
          </p:nvPr>
        </p:nvSpPr>
        <p:spPr/>
        <p:txBody>
          <a:bodyPr>
            <a:normAutofit lnSpcReduction="10000"/>
          </a:bodyPr>
          <a:lstStyle/>
          <a:p>
            <a:pPr lvl="1">
              <a:buFont typeface="Wingdings" pitchFamily="2" charset="2"/>
              <a:buChar char="ü"/>
            </a:pPr>
            <a:endParaRPr lang="en-US" sz="3200" b="1" dirty="0" smtClean="0"/>
          </a:p>
          <a:p>
            <a:pPr lvl="1">
              <a:buFont typeface="Wingdings" pitchFamily="2" charset="2"/>
              <a:buChar char="ü"/>
            </a:pPr>
            <a:r>
              <a:rPr lang="en-US" sz="3200" dirty="0" smtClean="0"/>
              <a:t>Liability</a:t>
            </a:r>
          </a:p>
          <a:p>
            <a:pPr lvl="1">
              <a:buFont typeface="Wingdings" pitchFamily="2" charset="2"/>
              <a:buChar char="ü"/>
            </a:pPr>
            <a:r>
              <a:rPr lang="en-US" sz="3200" dirty="0" smtClean="0"/>
              <a:t>AD&amp;D</a:t>
            </a:r>
          </a:p>
          <a:p>
            <a:pPr lvl="1">
              <a:buFont typeface="Wingdings" pitchFamily="2" charset="2"/>
              <a:buChar char="ü"/>
            </a:pPr>
            <a:r>
              <a:rPr lang="en-US" sz="3200" dirty="0" smtClean="0"/>
              <a:t>Commercial Event</a:t>
            </a:r>
          </a:p>
          <a:p>
            <a:pPr lvl="1">
              <a:buFont typeface="Wingdings" pitchFamily="2" charset="2"/>
              <a:buChar char="ü"/>
            </a:pPr>
            <a:r>
              <a:rPr lang="en-US" sz="3200" dirty="0" smtClean="0"/>
              <a:t>Directors and Officers Insurance</a:t>
            </a:r>
          </a:p>
          <a:p>
            <a:pPr lvl="1">
              <a:buFont typeface="Wingdings" pitchFamily="2" charset="2"/>
              <a:buChar char="ü"/>
            </a:pPr>
            <a:r>
              <a:rPr lang="en-US" sz="3200" dirty="0" smtClean="0"/>
              <a:t>One day tryout</a:t>
            </a:r>
          </a:p>
          <a:p>
            <a:pPr lvl="1">
              <a:buFont typeface="Wingdings" pitchFamily="2" charset="2"/>
              <a:buChar char="ü"/>
            </a:pPr>
            <a:r>
              <a:rPr lang="en-US" sz="3200" dirty="0" smtClean="0"/>
              <a:t>Out of Country Insurance</a:t>
            </a:r>
            <a:br>
              <a:rPr lang="en-US" sz="3200" dirty="0" smtClean="0"/>
            </a:br>
            <a:r>
              <a:rPr lang="en-US" sz="3200" dirty="0" smtClean="0"/>
              <a:t> </a:t>
            </a:r>
          </a:p>
          <a:p>
            <a:pPr algn="ctr">
              <a:buNone/>
            </a:pPr>
            <a:endParaRPr lang="en-US"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ABA Sanctioned Events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Club </a:t>
            </a:r>
            <a:r>
              <a:rPr lang="en-US" dirty="0" smtClean="0"/>
              <a:t>Event</a:t>
            </a:r>
          </a:p>
          <a:p>
            <a:pPr lvl="1"/>
            <a:r>
              <a:rPr lang="en-US" dirty="0" smtClean="0"/>
              <a:t>i.e. training rides, learn to race </a:t>
            </a:r>
            <a:r>
              <a:rPr lang="en-US" dirty="0" smtClean="0"/>
              <a:t>clinics, camps</a:t>
            </a:r>
            <a:endParaRPr lang="en-US" dirty="0" smtClean="0"/>
          </a:p>
          <a:p>
            <a:r>
              <a:rPr lang="en-US" dirty="0" smtClean="0"/>
              <a:t>Club Race</a:t>
            </a:r>
            <a:endParaRPr lang="en-US" dirty="0" smtClean="0"/>
          </a:p>
          <a:p>
            <a:pPr lvl="1"/>
            <a:r>
              <a:rPr lang="en-US" dirty="0" smtClean="0"/>
              <a:t>i.e. district </a:t>
            </a:r>
            <a:r>
              <a:rPr lang="en-US" dirty="0" smtClean="0"/>
              <a:t>racing, midweek </a:t>
            </a:r>
            <a:r>
              <a:rPr lang="en-US" dirty="0" smtClean="0"/>
              <a:t>racing, spring series</a:t>
            </a:r>
            <a:endParaRPr lang="en-US" dirty="0" smtClean="0"/>
          </a:p>
          <a:p>
            <a:r>
              <a:rPr lang="en-US" dirty="0" smtClean="0"/>
              <a:t>Recreational Event</a:t>
            </a:r>
          </a:p>
          <a:p>
            <a:pPr lvl="1"/>
            <a:r>
              <a:rPr lang="en-US" dirty="0" smtClean="0"/>
              <a:t>i.e. </a:t>
            </a:r>
            <a:r>
              <a:rPr lang="en-US" dirty="0" err="1" smtClean="0"/>
              <a:t>gran</a:t>
            </a:r>
            <a:r>
              <a:rPr lang="en-US" dirty="0" smtClean="0"/>
              <a:t> </a:t>
            </a:r>
            <a:r>
              <a:rPr lang="en-US" dirty="0" err="1" smtClean="0"/>
              <a:t>fondo</a:t>
            </a:r>
            <a:r>
              <a:rPr lang="en-US" dirty="0" smtClean="0"/>
              <a:t> style, charity ride</a:t>
            </a:r>
          </a:p>
          <a:p>
            <a:r>
              <a:rPr lang="en-US" dirty="0" smtClean="0"/>
              <a:t>Provincial Sanction</a:t>
            </a:r>
          </a:p>
          <a:p>
            <a:pPr lvl="1"/>
            <a:r>
              <a:rPr lang="en-US" dirty="0" smtClean="0"/>
              <a:t>i.e. AB cup series,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a:xfrm>
            <a:off x="381000" y="1935480"/>
            <a:ext cx="8305800" cy="4389120"/>
          </a:xfrm>
        </p:spPr>
        <p:txBody>
          <a:bodyPr>
            <a:normAutofit fontScale="47500" lnSpcReduction="20000"/>
          </a:bodyPr>
          <a:lstStyle/>
          <a:p>
            <a:pPr>
              <a:buNone/>
            </a:pPr>
            <a:endParaRPr lang="en-US" dirty="0" smtClean="0"/>
          </a:p>
          <a:p>
            <a:pPr>
              <a:buNone/>
            </a:pPr>
            <a:r>
              <a:rPr lang="en-CA" sz="5100" dirty="0" smtClean="0"/>
              <a:t>A club must undertake reasonable personal safety measures to safeguard members; such as, but </a:t>
            </a:r>
            <a:r>
              <a:rPr lang="en-CA" sz="5100" b="1" dirty="0" smtClean="0"/>
              <a:t>not</a:t>
            </a:r>
            <a:r>
              <a:rPr lang="en-CA" sz="5100" dirty="0" smtClean="0"/>
              <a:t> restricted to:</a:t>
            </a:r>
            <a:endParaRPr lang="en-US" sz="5100" dirty="0" smtClean="0"/>
          </a:p>
          <a:p>
            <a:pPr>
              <a:buNone/>
            </a:pPr>
            <a:r>
              <a:rPr lang="en-CA" dirty="0" smtClean="0"/>
              <a:t> </a:t>
            </a:r>
            <a:endParaRPr lang="en-US" dirty="0" smtClean="0"/>
          </a:p>
          <a:p>
            <a:pPr lvl="1">
              <a:buFont typeface="Wingdings" pitchFamily="2" charset="2"/>
              <a:buChar char="ü"/>
            </a:pPr>
            <a:r>
              <a:rPr lang="en-CA" sz="4900" dirty="0" smtClean="0">
                <a:solidFill>
                  <a:schemeClr val="accent2"/>
                </a:solidFill>
              </a:rPr>
              <a:t>Each approve club activity (ride) should have a ride leader </a:t>
            </a:r>
            <a:endParaRPr lang="en-US" sz="4900" dirty="0" smtClean="0">
              <a:solidFill>
                <a:schemeClr val="accent2"/>
              </a:solidFill>
            </a:endParaRPr>
          </a:p>
          <a:p>
            <a:pPr lvl="1">
              <a:buFont typeface="Wingdings 2" pitchFamily="18" charset="2"/>
              <a:buChar char=""/>
            </a:pPr>
            <a:r>
              <a:rPr lang="en-CA" sz="4800" dirty="0" smtClean="0">
                <a:solidFill>
                  <a:schemeClr val="accent2"/>
                </a:solidFill>
              </a:rPr>
              <a:t>The ride leader should have the means to contact emergency services (a cell phone and 911) and sufficient knowledge of the ride route to direct emergency services to the approximate location.</a:t>
            </a:r>
            <a:endParaRPr lang="en-US" sz="4800" dirty="0" smtClean="0">
              <a:solidFill>
                <a:schemeClr val="accent2"/>
              </a:solidFill>
            </a:endParaRPr>
          </a:p>
          <a:p>
            <a:pPr lvl="1">
              <a:buFont typeface="Wingdings 2" pitchFamily="18" charset="2"/>
              <a:buChar char=""/>
            </a:pPr>
            <a:r>
              <a:rPr lang="en-US" sz="4900" dirty="0" smtClean="0">
                <a:solidFill>
                  <a:schemeClr val="accent2"/>
                </a:solidFill>
              </a:rPr>
              <a:t>First Aid supplies</a:t>
            </a:r>
            <a:endParaRPr lang="en-US" dirty="0" smtClean="0"/>
          </a:p>
          <a:p>
            <a:pPr>
              <a:buNone/>
            </a:pPr>
            <a:r>
              <a:rPr lang="en-US" dirty="0" smtClean="0"/>
              <a:t/>
            </a:r>
            <a:br>
              <a:rPr lang="en-US" dirty="0" smtClean="0"/>
            </a:br>
            <a:endParaRPr lang="en-US" dirty="0" smtClean="0"/>
          </a:p>
          <a:p>
            <a:pPr algn="ctr">
              <a:buNone/>
            </a:pPr>
            <a:r>
              <a:rPr lang="en-US" sz="5100" b="1" dirty="0" smtClean="0"/>
              <a:t>Club Races</a:t>
            </a:r>
            <a:r>
              <a:rPr lang="en-US" sz="5100" dirty="0" smtClean="0"/>
              <a:t> </a:t>
            </a:r>
            <a:r>
              <a:rPr lang="en-US" sz="5100" dirty="0" smtClean="0"/>
              <a:t>must have at minimum a first aid responder onsite</a:t>
            </a:r>
            <a:endParaRPr lang="en-US" sz="5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Provincial </a:t>
            </a:r>
            <a:r>
              <a:rPr lang="en-US" dirty="0" smtClean="0"/>
              <a:t>races must follow all relevant ABA </a:t>
            </a:r>
            <a:r>
              <a:rPr lang="en-US" dirty="0" smtClean="0"/>
              <a:t>regulations.</a:t>
            </a:r>
          </a:p>
          <a:p>
            <a:pPr>
              <a:buNone/>
            </a:pPr>
            <a:endParaRPr lang="en-US" dirty="0" smtClean="0"/>
          </a:p>
          <a:p>
            <a:pPr>
              <a:buNone/>
            </a:pPr>
            <a:r>
              <a:rPr lang="en-US" dirty="0" smtClean="0"/>
              <a:t>Regulations are posted on the ABA website</a:t>
            </a:r>
            <a:endParaRPr lang="en-US" dirty="0" smtClean="0"/>
          </a:p>
          <a:p>
            <a:pPr>
              <a:buNone/>
            </a:pPr>
            <a:r>
              <a:rPr lang="en-US" dirty="0" smtClean="0">
                <a:solidFill>
                  <a:schemeClr val="accent1"/>
                </a:solidFill>
                <a:hlinkClick r:id="rId2"/>
              </a:rPr>
              <a:t>http://www.albertabicycle.ab.ca/regulations</a:t>
            </a:r>
            <a:endParaRPr lang="en-US" dirty="0" smtClean="0">
              <a:solidFill>
                <a:schemeClr val="accent1"/>
              </a:solidFill>
            </a:endParaRP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Membership</a:t>
            </a:r>
            <a:endParaRPr lang="en-US" dirty="0"/>
          </a:p>
        </p:txBody>
      </p:sp>
      <p:sp>
        <p:nvSpPr>
          <p:cNvPr id="3" name="Content Placeholder 2"/>
          <p:cNvSpPr>
            <a:spLocks noGrp="1"/>
          </p:cNvSpPr>
          <p:nvPr>
            <p:ph idx="1"/>
          </p:nvPr>
        </p:nvSpPr>
        <p:spPr/>
        <p:txBody>
          <a:bodyPr/>
          <a:lstStyle/>
          <a:p>
            <a:endParaRPr lang="en-US" dirty="0" smtClean="0"/>
          </a:p>
          <a:p>
            <a:r>
              <a:rPr lang="en-US" dirty="0" smtClean="0"/>
              <a:t>UCI Licensed Racer</a:t>
            </a:r>
          </a:p>
          <a:p>
            <a:r>
              <a:rPr lang="en-US" dirty="0" smtClean="0"/>
              <a:t>Citizen Licensed Racer</a:t>
            </a:r>
          </a:p>
          <a:p>
            <a:r>
              <a:rPr lang="en-US" dirty="0" smtClean="0"/>
              <a:t>General Member/Club Member</a:t>
            </a:r>
            <a:br>
              <a:rPr lang="en-US" dirty="0" smtClean="0"/>
            </a:br>
            <a:r>
              <a:rPr lang="en-US" dirty="0" smtClean="0"/>
              <a:t>	includes: Coach, Organizer &amp; Manager</a:t>
            </a:r>
          </a:p>
          <a:p>
            <a:r>
              <a:rPr lang="en-US" dirty="0" err="1" smtClean="0"/>
              <a:t>Commissaire</a:t>
            </a:r>
            <a:endParaRPr lang="en-US" dirty="0" smtClean="0"/>
          </a:p>
          <a:p>
            <a:r>
              <a:rPr lang="en-US" dirty="0" smtClean="0"/>
              <a:t>Single Event License</a:t>
            </a:r>
            <a:endParaRPr lang="en-US" dirty="0" smtClean="0"/>
          </a:p>
          <a:p>
            <a:endParaRPr lang="en-US" dirty="0" smtClean="0"/>
          </a:p>
          <a:p>
            <a:pPr algn="ctr">
              <a:buNone/>
            </a:pPr>
            <a:r>
              <a:rPr lang="en-US" b="1" i="1" dirty="0" smtClean="0"/>
              <a:t>*All Club Presidents must be members of the ABA</a:t>
            </a:r>
            <a:endParaRPr lang="en-US" dirty="0" smtClean="0"/>
          </a:p>
          <a:p>
            <a:pPr algn="ct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Voting</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ABA will create a proxy form which includes the date and location of the meeting</a:t>
            </a:r>
          </a:p>
          <a:p>
            <a:pPr>
              <a:buNone/>
            </a:pPr>
            <a:r>
              <a:rPr lang="en-US" dirty="0" smtClean="0"/>
              <a:t>The form must contain the name and original signature of the member voting by proxy. The form may be forwarded to the ABA via electronic means and must be received by the office the Monday before the meeting.</a:t>
            </a:r>
          </a:p>
          <a:p>
            <a:pPr>
              <a:buNone/>
            </a:pPr>
            <a:r>
              <a:rPr lang="en-US" dirty="0" smtClean="0"/>
              <a:t>Proxy votes may only be assigned to the club president or designate of the club listed on each member’s license.</a:t>
            </a:r>
          </a:p>
          <a:p>
            <a:pPr>
              <a:buNone/>
            </a:pPr>
            <a:r>
              <a:rPr lang="en-US" dirty="0" smtClean="0"/>
              <a:t>Parents/Guardians may </a:t>
            </a:r>
            <a:r>
              <a:rPr lang="en-US" b="1" dirty="0" smtClean="0"/>
              <a:t>not</a:t>
            </a:r>
            <a:r>
              <a:rPr lang="en-US" dirty="0" smtClean="0"/>
              <a:t> sign the proxy form on behalf of their children</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Commissaire</a:t>
            </a:r>
            <a:r>
              <a:rPr lang="en-US" dirty="0" smtClean="0"/>
              <a:t> Recruitment</a:t>
            </a:r>
            <a:endParaRPr lang="en-US" dirty="0"/>
          </a:p>
        </p:txBody>
      </p:sp>
      <p:sp>
        <p:nvSpPr>
          <p:cNvPr id="3" name="Content Placeholder 2"/>
          <p:cNvSpPr>
            <a:spLocks noGrp="1"/>
          </p:cNvSpPr>
          <p:nvPr>
            <p:ph idx="1"/>
          </p:nvPr>
        </p:nvSpPr>
        <p:spPr>
          <a:xfrm>
            <a:off x="457200" y="1600200"/>
            <a:ext cx="8229600" cy="4953000"/>
          </a:xfrm>
        </p:spPr>
        <p:txBody>
          <a:bodyPr/>
          <a:lstStyle/>
          <a:p>
            <a:pPr>
              <a:buNone/>
            </a:pPr>
            <a:endParaRPr lang="en-US" dirty="0" smtClean="0"/>
          </a:p>
          <a:p>
            <a:pPr>
              <a:buNone/>
            </a:pPr>
            <a:r>
              <a:rPr lang="en-US" dirty="0" smtClean="0"/>
              <a:t>Calgary- BMX, March 23</a:t>
            </a:r>
            <a:br>
              <a:rPr lang="en-US" dirty="0" smtClean="0"/>
            </a:br>
            <a:r>
              <a:rPr lang="en-US" dirty="0" smtClean="0"/>
              <a:t>	     MTB, March 24</a:t>
            </a:r>
            <a:br>
              <a:rPr lang="en-US" dirty="0" smtClean="0"/>
            </a:br>
            <a:r>
              <a:rPr lang="en-US" dirty="0" smtClean="0"/>
              <a:t>	     Road, March 30</a:t>
            </a:r>
          </a:p>
          <a:p>
            <a:pPr>
              <a:buNone/>
            </a:pPr>
            <a:endParaRPr lang="en-US" dirty="0" smtClean="0"/>
          </a:p>
          <a:p>
            <a:pPr>
              <a:buNone/>
            </a:pPr>
            <a:r>
              <a:rPr lang="en-US" dirty="0" smtClean="0"/>
              <a:t>Edmonton- BMX, March 16</a:t>
            </a:r>
            <a:br>
              <a:rPr lang="en-US" dirty="0" smtClean="0"/>
            </a:br>
            <a:r>
              <a:rPr lang="en-US" dirty="0" smtClean="0"/>
              <a:t>	          MTB, March 17</a:t>
            </a:r>
            <a:br>
              <a:rPr lang="en-US" dirty="0" smtClean="0"/>
            </a:br>
            <a:r>
              <a:rPr lang="en-US" dirty="0" smtClean="0"/>
              <a:t>	          Road, March 24</a:t>
            </a:r>
          </a:p>
          <a:p>
            <a:pPr>
              <a:buNone/>
            </a:pPr>
            <a:endParaRPr lang="en-US" dirty="0" smtClean="0"/>
          </a:p>
          <a:p>
            <a:pPr>
              <a:buNone/>
            </a:pPr>
            <a:r>
              <a:rPr lang="en-US" dirty="0" smtClean="0"/>
              <a:t>Red Deer- BMX, March 10</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2152</TotalTime>
  <Words>341</Words>
  <Application>Microsoft Office PowerPoint</Application>
  <PresentationFormat>On-screen Show (4:3)</PresentationFormat>
  <Paragraphs>80</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2013 Presidents’ Meeting</vt:lpstr>
      <vt:lpstr>Insurance</vt:lpstr>
      <vt:lpstr>Types of Insurance</vt:lpstr>
      <vt:lpstr>ABA Sanctioned Events</vt:lpstr>
      <vt:lpstr>Risk Management</vt:lpstr>
      <vt:lpstr>Risk Management</vt:lpstr>
      <vt:lpstr>Types of Membership</vt:lpstr>
      <vt:lpstr>Proxy Voting</vt:lpstr>
      <vt:lpstr>Commissaire Recruitment</vt:lpstr>
      <vt:lpstr>LTAD &amp; NCCP</vt:lpstr>
      <vt:lpstr>   ABA Strategic Plan 2013 – 2017  </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Presidents’ Meeting</dc:title>
  <dc:creator>Heather</dc:creator>
  <cp:lastModifiedBy>Heather</cp:lastModifiedBy>
  <cp:revision>151</cp:revision>
  <dcterms:created xsi:type="dcterms:W3CDTF">2013-02-05T19:41:31Z</dcterms:created>
  <dcterms:modified xsi:type="dcterms:W3CDTF">2013-02-23T01:21:24Z</dcterms:modified>
</cp:coreProperties>
</file>